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12.07.2020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>
                <a:latin typeface="Arial Narrow" pitchFamily="34" charset="0"/>
              </a:rPr>
              <a:t>Херсонський державний університет</a:t>
            </a:r>
            <a:br>
              <a:rPr lang="uk-UA" sz="2000" dirty="0">
                <a:latin typeface="Arial Narrow" pitchFamily="34" charset="0"/>
              </a:rPr>
            </a:br>
            <a:r>
              <a:rPr lang="uk-UA" sz="2000" dirty="0">
                <a:latin typeface="Arial Narrow" pitchFamily="34" charset="0"/>
              </a:rPr>
              <a:t>Факультет українсько-іноземної філології та журналістики</a:t>
            </a:r>
            <a:br>
              <a:rPr lang="uk-UA" sz="2000" dirty="0">
                <a:latin typeface="Arial Narrow" pitchFamily="34" charset="0"/>
              </a:rPr>
            </a:br>
            <a:r>
              <a:rPr lang="uk-UA" sz="2000" dirty="0">
                <a:latin typeface="Arial Narrow" pitchFamily="34" charset="0"/>
              </a:rPr>
              <a:t>Кафедра німецької та романської філології</a:t>
            </a:r>
            <a:endParaRPr lang="uk-UA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924944"/>
            <a:ext cx="7406640" cy="1656184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Arial Narrow" pitchFamily="34" charset="0"/>
              </a:rPr>
              <a:t>Вибіркова компонента</a:t>
            </a:r>
          </a:p>
          <a:p>
            <a:r>
              <a:rPr lang="uk-UA" b="1" dirty="0">
                <a:latin typeface="Arial Narrow" pitchFamily="34" charset="0"/>
              </a:rPr>
              <a:t>ІСТОРИЧНА ГРАМАТИКА НІМЕЦЬКОЇ МОВИ</a:t>
            </a:r>
          </a:p>
        </p:txBody>
      </p:sp>
    </p:spTree>
    <p:extLst>
      <p:ext uri="{BB962C8B-B14F-4D97-AF65-F5344CB8AC3E}">
        <p14:creationId xmlns:p14="http://schemas.microsoft.com/office/powerpoint/2010/main" val="332376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latin typeface="Arial Narrow" pitchFamily="34" charset="0"/>
              </a:rPr>
              <a:t>Мета курсу </a:t>
            </a:r>
            <a:r>
              <a:rPr lang="uk-UA" sz="2000" dirty="0" smtClean="0">
                <a:latin typeface="Arial Narrow" pitchFamily="34" charset="0"/>
              </a:rPr>
              <a:t>–</a:t>
            </a:r>
            <a:br>
              <a:rPr lang="uk-UA" sz="2000" dirty="0" smtClean="0">
                <a:latin typeface="Arial Narrow" pitchFamily="34" charset="0"/>
              </a:rPr>
            </a:br>
            <a:r>
              <a:rPr lang="uk-UA" sz="2000" dirty="0" smtClean="0">
                <a:latin typeface="Arial Narrow" pitchFamily="34" charset="0"/>
              </a:rPr>
              <a:t>сприяти  загальнотеоретичній підготовці висококваліфікованого філолога-германіста</a:t>
            </a:r>
            <a:r>
              <a:rPr lang="uk-UA" sz="2000" dirty="0">
                <a:latin typeface="Arial Narrow" pitchFamily="34" charset="0"/>
              </a:rPr>
              <a:t/>
            </a:r>
            <a:br>
              <a:rPr lang="uk-UA" sz="2000" dirty="0">
                <a:latin typeface="Arial Narrow" pitchFamily="34" charset="0"/>
              </a:rPr>
            </a:br>
            <a:r>
              <a:rPr lang="uk-UA" sz="2000" dirty="0" smtClean="0">
                <a:latin typeface="Arial Narrow" pitchFamily="34" charset="0"/>
              </a:rPr>
              <a:t/>
            </a:r>
            <a:br>
              <a:rPr lang="uk-UA" sz="2000" dirty="0" smtClean="0">
                <a:latin typeface="Arial Narrow" pitchFamily="34" charset="0"/>
              </a:rPr>
            </a:br>
            <a:endParaRPr lang="uk-UA" sz="2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243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93610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latin typeface="Arial Narrow" pitchFamily="34" charset="0"/>
              </a:rPr>
              <a:t>Завдання курсу</a:t>
            </a:r>
            <a:endParaRPr lang="uk-UA" sz="20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145904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r>
              <a:rPr lang="uk-UA" sz="2000" dirty="0" smtClean="0">
                <a:latin typeface="Arial Narrow" pitchFamily="34" charset="0"/>
              </a:rPr>
              <a:t>Познайомити студентів із основними рисами морфологічної та синтаксичної будови німецької мови на </a:t>
            </a:r>
            <a:r>
              <a:rPr lang="uk-UA" sz="2000" dirty="0" err="1" smtClean="0">
                <a:latin typeface="Arial Narrow" pitchFamily="34" charset="0"/>
              </a:rPr>
              <a:t>діахронному</a:t>
            </a:r>
            <a:r>
              <a:rPr lang="uk-UA" sz="2000" dirty="0" smtClean="0">
                <a:latin typeface="Arial Narrow" pitchFamily="34" charset="0"/>
              </a:rPr>
              <a:t> зрізі;</a:t>
            </a:r>
          </a:p>
          <a:p>
            <a:pPr marL="342900" indent="-342900" algn="just">
              <a:buFontTx/>
              <a:buChar char="-"/>
            </a:pPr>
            <a:r>
              <a:rPr lang="uk-UA" sz="2000" dirty="0" smtClean="0">
                <a:latin typeface="Arial Narrow" pitchFamily="34" charset="0"/>
              </a:rPr>
              <a:t>Навчити студентів аналізувати певне морфологічне та синтаксичне явище з урахуванням хронологічної динаміки та історичних змін;</a:t>
            </a:r>
          </a:p>
          <a:p>
            <a:pPr marL="342900" indent="-342900" algn="just">
              <a:buFontTx/>
              <a:buChar char="-"/>
            </a:pPr>
            <a:r>
              <a:rPr lang="uk-UA" sz="2000" dirty="0" smtClean="0">
                <a:latin typeface="Arial Narrow" pitchFamily="34" charset="0"/>
              </a:rPr>
              <a:t>Навчити студентів зіставляти лексичне значення слова та граматичне значення частин мови;</a:t>
            </a:r>
          </a:p>
          <a:p>
            <a:pPr marL="342900" indent="-342900" algn="just">
              <a:buFontTx/>
              <a:buChar char="-"/>
            </a:pPr>
            <a:r>
              <a:rPr lang="uk-UA" sz="2000" dirty="0" smtClean="0">
                <a:latin typeface="Arial Narrow" pitchFamily="34" charset="0"/>
              </a:rPr>
              <a:t> Сформувати в студентів поняттєво-термінологічний апарат </a:t>
            </a:r>
            <a:endParaRPr lang="uk-UA" sz="2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18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</TotalTime>
  <Words>63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Херсонський державний університет Факультет українсько-іноземної філології та журналістики Кафедра німецької та романської філології</vt:lpstr>
      <vt:lpstr>Мета курсу – сприяти  загальнотеоретичній підготовці висококваліфікованого філолога-германіста  </vt:lpstr>
      <vt:lpstr>Завдання курсу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українсько-іноземної філології та журналістики Кафедра німецької та романської філології</dc:title>
  <dc:creator>Admin</dc:creator>
  <cp:lastModifiedBy>Admin</cp:lastModifiedBy>
  <cp:revision>7</cp:revision>
  <dcterms:created xsi:type="dcterms:W3CDTF">2020-07-12T05:17:21Z</dcterms:created>
  <dcterms:modified xsi:type="dcterms:W3CDTF">2020-07-12T05:49:22Z</dcterms:modified>
</cp:coreProperties>
</file>